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5" r:id="rId4"/>
    <p:sldId id="258" r:id="rId5"/>
    <p:sldId id="259" r:id="rId6"/>
    <p:sldId id="260" r:id="rId7"/>
    <p:sldId id="261" r:id="rId8"/>
    <p:sldId id="274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6" r:id="rId18"/>
    <p:sldId id="270" r:id="rId19"/>
    <p:sldId id="271" r:id="rId20"/>
    <p:sldId id="272" r:id="rId21"/>
    <p:sldId id="273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D8273-B380-4028-9952-5A1AE2DC5D9F}" type="datetimeFigureOut">
              <a:rPr lang="en-US" smtClean="0"/>
              <a:t>9/5/2019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3AA58-6911-4E55-9924-3930844B1B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634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D8273-B380-4028-9952-5A1AE2DC5D9F}" type="datetimeFigureOut">
              <a:rPr lang="en-US" smtClean="0"/>
              <a:t>9/5/2019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3AA58-6911-4E55-9924-3930844B1B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719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D8273-B380-4028-9952-5A1AE2DC5D9F}" type="datetimeFigureOut">
              <a:rPr lang="en-US" smtClean="0"/>
              <a:t>9/5/2019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3AA58-6911-4E55-9924-3930844B1B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886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D8273-B380-4028-9952-5A1AE2DC5D9F}" type="datetimeFigureOut">
              <a:rPr lang="en-US" smtClean="0"/>
              <a:t>9/5/2019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3AA58-6911-4E55-9924-3930844B1B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603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D8273-B380-4028-9952-5A1AE2DC5D9F}" type="datetimeFigureOut">
              <a:rPr lang="en-US" smtClean="0"/>
              <a:t>9/5/2019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3AA58-6911-4E55-9924-3930844B1B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339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D8273-B380-4028-9952-5A1AE2DC5D9F}" type="datetimeFigureOut">
              <a:rPr lang="en-US" smtClean="0"/>
              <a:t>9/5/2019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3AA58-6911-4E55-9924-3930844B1B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882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D8273-B380-4028-9952-5A1AE2DC5D9F}" type="datetimeFigureOut">
              <a:rPr lang="en-US" smtClean="0"/>
              <a:t>9/5/2019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3AA58-6911-4E55-9924-3930844B1B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132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D8273-B380-4028-9952-5A1AE2DC5D9F}" type="datetimeFigureOut">
              <a:rPr lang="en-US" smtClean="0"/>
              <a:t>9/5/2019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3AA58-6911-4E55-9924-3930844B1B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231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D8273-B380-4028-9952-5A1AE2DC5D9F}" type="datetimeFigureOut">
              <a:rPr lang="en-US" smtClean="0"/>
              <a:t>9/5/2019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3AA58-6911-4E55-9924-3930844B1B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497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D8273-B380-4028-9952-5A1AE2DC5D9F}" type="datetimeFigureOut">
              <a:rPr lang="en-US" smtClean="0"/>
              <a:t>9/5/2019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3AA58-6911-4E55-9924-3930844B1B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7538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D8273-B380-4028-9952-5A1AE2DC5D9F}" type="datetimeFigureOut">
              <a:rPr lang="en-US" smtClean="0"/>
              <a:t>9/5/2019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3AA58-6911-4E55-9924-3930844B1B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485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7D8273-B380-4028-9952-5A1AE2DC5D9F}" type="datetimeFigureOut">
              <a:rPr lang="en-US" smtClean="0"/>
              <a:t>9/5/2019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03AA58-6911-4E55-9924-3930844B1B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18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environment and culture of organizations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898252"/>
            <a:ext cx="9144000" cy="1655762"/>
          </a:xfrm>
        </p:spPr>
        <p:txBody>
          <a:bodyPr/>
          <a:lstStyle/>
          <a:p>
            <a:r>
              <a:rPr lang="en-US" dirty="0" smtClean="0"/>
              <a:t>Chapter 2</a:t>
            </a:r>
          </a:p>
          <a:p>
            <a:r>
              <a:rPr lang="en-US" dirty="0" smtClean="0"/>
              <a:t>Miami Dade College</a:t>
            </a:r>
          </a:p>
          <a:p>
            <a:r>
              <a:rPr lang="en-US" dirty="0" smtClean="0"/>
              <a:t>Sep 7</a:t>
            </a:r>
            <a:r>
              <a:rPr lang="en-US" baseline="30000" dirty="0" smtClean="0"/>
              <a:t>th</a:t>
            </a:r>
            <a:r>
              <a:rPr lang="en-US" dirty="0" smtClean="0"/>
              <a:t>, </a:t>
            </a:r>
            <a:r>
              <a:rPr lang="en-US" dirty="0" smtClean="0"/>
              <a:t>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4251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organization’s environments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Managers should </a:t>
            </a:r>
            <a:r>
              <a:rPr lang="en-US" b="1" dirty="0" smtClean="0"/>
              <a:t>understand the nature </a:t>
            </a:r>
            <a:r>
              <a:rPr lang="en-US" dirty="0" smtClean="0"/>
              <a:t>of the organization’s environments</a:t>
            </a:r>
          </a:p>
          <a:p>
            <a:r>
              <a:rPr lang="en-US" dirty="0" smtClean="0"/>
              <a:t>Determining the </a:t>
            </a:r>
            <a:r>
              <a:rPr lang="en-US" b="1" dirty="0" smtClean="0"/>
              <a:t>ideal alignment </a:t>
            </a:r>
            <a:r>
              <a:rPr lang="en-US" dirty="0" smtClean="0"/>
              <a:t>between the environment and the organization</a:t>
            </a:r>
          </a:p>
          <a:p>
            <a:pPr>
              <a:buFontTx/>
              <a:buChar char="-"/>
            </a:pPr>
            <a:r>
              <a:rPr lang="en-US" b="1" dirty="0" smtClean="0"/>
              <a:t>External</a:t>
            </a:r>
            <a:r>
              <a:rPr lang="en-US" dirty="0" smtClean="0"/>
              <a:t> environment: everything outside the organization’s boundaries that might affect it (general and task)</a:t>
            </a:r>
          </a:p>
          <a:p>
            <a:pPr>
              <a:buFontTx/>
              <a:buChar char="-"/>
            </a:pPr>
            <a:r>
              <a:rPr lang="en-US" b="1" dirty="0" smtClean="0"/>
              <a:t>Internal</a:t>
            </a:r>
            <a:r>
              <a:rPr lang="en-US" dirty="0" smtClean="0"/>
              <a:t> environment: conditions and forces within the organization </a:t>
            </a:r>
          </a:p>
          <a:p>
            <a:r>
              <a:rPr lang="en-US" dirty="0" smtClean="0"/>
              <a:t>All parts of the environments </a:t>
            </a:r>
            <a:r>
              <a:rPr lang="en-US" b="1" dirty="0" smtClean="0"/>
              <a:t>are not equally important </a:t>
            </a:r>
            <a:r>
              <a:rPr lang="en-US" dirty="0" smtClean="0"/>
              <a:t>for all organizations</a:t>
            </a:r>
          </a:p>
          <a:p>
            <a:r>
              <a:rPr lang="en-US" dirty="0" smtClean="0"/>
              <a:t>Organizations need to understand </a:t>
            </a:r>
            <a:r>
              <a:rPr lang="en-US" b="1" dirty="0" smtClean="0"/>
              <a:t>the important environmental forces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964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 Organization and Its Environments</a:t>
            </a:r>
            <a:br>
              <a:rPr lang="en-US" dirty="0"/>
            </a:br>
            <a:endParaRPr lang="en-US" dirty="0"/>
          </a:p>
        </p:txBody>
      </p:sp>
      <p:pic>
        <p:nvPicPr>
          <p:cNvPr id="4" name="Picture 2" descr="Organizations have both an external and an internal environment. The external environment consists of two layers: the general environment and the task environment.&#10;The general environment consists of five dimensions: the international dimension, the technological dimension, the economic dimension, the soiciocultural dimension, and the political-legal dimension.&#10;The task environment consists of: competitors, customers, suppliers, strategic partners, and regulators.&#10;The internal environment consists of owners, boards of directors, employees, the physical environment, and the culture.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402773" y="1825625"/>
            <a:ext cx="9133609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88498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external environment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/>
              <a:t>1. </a:t>
            </a:r>
            <a:r>
              <a:rPr lang="en-US" b="1" dirty="0" smtClean="0"/>
              <a:t>General</a:t>
            </a:r>
            <a:r>
              <a:rPr lang="en-US" dirty="0" smtClean="0"/>
              <a:t> environment: dimensions and forces that create </a:t>
            </a:r>
            <a:r>
              <a:rPr lang="en-US" b="1" dirty="0" smtClean="0"/>
              <a:t>the overall context </a:t>
            </a:r>
          </a:p>
          <a:p>
            <a:r>
              <a:rPr lang="en-US" b="1" dirty="0" smtClean="0"/>
              <a:t>Economic, technological, sociocultural, political-legal and international </a:t>
            </a:r>
            <a:r>
              <a:rPr lang="en-US" dirty="0" smtClean="0"/>
              <a:t>dimensions </a:t>
            </a:r>
          </a:p>
          <a:p>
            <a:r>
              <a:rPr lang="en-US" dirty="0" smtClean="0"/>
              <a:t>Each of these dimensions has </a:t>
            </a:r>
            <a:r>
              <a:rPr lang="en-US" b="1" dirty="0" smtClean="0"/>
              <a:t>the potential to influence </a:t>
            </a:r>
            <a:r>
              <a:rPr lang="en-US" dirty="0" smtClean="0"/>
              <a:t>the organization </a:t>
            </a:r>
          </a:p>
          <a:p>
            <a:pPr marL="0" indent="0">
              <a:buNone/>
            </a:pPr>
            <a:r>
              <a:rPr lang="en-US" dirty="0" smtClean="0"/>
              <a:t>1.1 </a:t>
            </a:r>
            <a:r>
              <a:rPr lang="en-US" b="1" dirty="0" smtClean="0"/>
              <a:t>The economic dimension</a:t>
            </a:r>
            <a:r>
              <a:rPr lang="en-US" dirty="0" smtClean="0"/>
              <a:t>: the overall health and vitality of </a:t>
            </a:r>
            <a:r>
              <a:rPr lang="en-US" b="1" dirty="0" smtClean="0"/>
              <a:t>the economic system</a:t>
            </a:r>
            <a:r>
              <a:rPr lang="en-US" dirty="0" smtClean="0"/>
              <a:t> in which the organization operates</a:t>
            </a:r>
          </a:p>
          <a:p>
            <a:pPr>
              <a:buFontTx/>
              <a:buChar char="-"/>
            </a:pPr>
            <a:r>
              <a:rPr lang="en-US" dirty="0" smtClean="0"/>
              <a:t>Economic factors: economic </a:t>
            </a:r>
            <a:r>
              <a:rPr lang="en-US" b="1" dirty="0" smtClean="0"/>
              <a:t>growth</a:t>
            </a:r>
            <a:r>
              <a:rPr lang="en-US" dirty="0" smtClean="0"/>
              <a:t>, </a:t>
            </a:r>
            <a:r>
              <a:rPr lang="en-US" b="1" dirty="0" smtClean="0"/>
              <a:t>inflation</a:t>
            </a:r>
            <a:r>
              <a:rPr lang="en-US" dirty="0" smtClean="0"/>
              <a:t>, </a:t>
            </a:r>
            <a:r>
              <a:rPr lang="en-US" b="1" dirty="0" smtClean="0"/>
              <a:t>interest rates</a:t>
            </a:r>
            <a:r>
              <a:rPr lang="en-US" dirty="0" smtClean="0"/>
              <a:t>, and </a:t>
            </a:r>
            <a:r>
              <a:rPr lang="en-US" b="1" dirty="0" smtClean="0"/>
              <a:t>unemployment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smtClean="0"/>
              <a:t>- The economic dimension is also important to nonbusiness organizations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58077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Continued…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1.2 The </a:t>
            </a:r>
            <a:r>
              <a:rPr lang="en-US" b="1" dirty="0" smtClean="0"/>
              <a:t>technological</a:t>
            </a:r>
            <a:r>
              <a:rPr lang="en-US" dirty="0" smtClean="0"/>
              <a:t> dimension:</a:t>
            </a:r>
          </a:p>
          <a:p>
            <a:pPr>
              <a:buFontTx/>
              <a:buChar char="-"/>
            </a:pPr>
            <a:r>
              <a:rPr lang="en-US" dirty="0" smtClean="0"/>
              <a:t>Methods available for </a:t>
            </a:r>
            <a:r>
              <a:rPr lang="en-US" b="1" dirty="0" smtClean="0"/>
              <a:t>converting resources </a:t>
            </a:r>
            <a:r>
              <a:rPr lang="en-US" dirty="0" smtClean="0"/>
              <a:t>into products/ services</a:t>
            </a:r>
          </a:p>
          <a:p>
            <a:pPr>
              <a:buFontTx/>
              <a:buChar char="-"/>
            </a:pPr>
            <a:r>
              <a:rPr lang="en-US" dirty="0" smtClean="0"/>
              <a:t>The forms and </a:t>
            </a:r>
            <a:r>
              <a:rPr lang="en-US" b="1" dirty="0" smtClean="0"/>
              <a:t>availability of technology </a:t>
            </a:r>
            <a:r>
              <a:rPr lang="en-US" dirty="0" smtClean="0"/>
              <a:t>come from the general environment</a:t>
            </a:r>
          </a:p>
          <a:p>
            <a:pPr>
              <a:buFontTx/>
              <a:buChar char="-"/>
            </a:pPr>
            <a:r>
              <a:rPr lang="en-US" dirty="0" smtClean="0"/>
              <a:t>The </a:t>
            </a:r>
            <a:r>
              <a:rPr lang="en-US" b="1" dirty="0" smtClean="0"/>
              <a:t>Internet</a:t>
            </a:r>
            <a:r>
              <a:rPr lang="en-US" dirty="0" smtClean="0"/>
              <a:t>, </a:t>
            </a:r>
            <a:r>
              <a:rPr lang="en-US" b="1" dirty="0" smtClean="0"/>
              <a:t>integrated business software systems</a:t>
            </a:r>
            <a:r>
              <a:rPr lang="en-US" dirty="0" smtClean="0"/>
              <a:t>,…</a:t>
            </a:r>
          </a:p>
          <a:p>
            <a:pPr marL="0" indent="0">
              <a:buNone/>
            </a:pPr>
            <a:r>
              <a:rPr lang="en-US" dirty="0" smtClean="0"/>
              <a:t>1.3 The </a:t>
            </a:r>
            <a:r>
              <a:rPr lang="en-US" b="1" dirty="0" smtClean="0"/>
              <a:t>sociocultural</a:t>
            </a:r>
            <a:r>
              <a:rPr lang="en-US" dirty="0" smtClean="0"/>
              <a:t> dimension: </a:t>
            </a:r>
          </a:p>
          <a:p>
            <a:pPr>
              <a:buFontTx/>
              <a:buChar char="-"/>
            </a:pPr>
            <a:r>
              <a:rPr lang="en-US" dirty="0" smtClean="0"/>
              <a:t>Includes the </a:t>
            </a:r>
            <a:r>
              <a:rPr lang="en-US" b="1" dirty="0" smtClean="0"/>
              <a:t>customs, mores, values, and demographic characteristics </a:t>
            </a:r>
            <a:r>
              <a:rPr lang="en-US" dirty="0" smtClean="0"/>
              <a:t>of the society </a:t>
            </a:r>
          </a:p>
          <a:p>
            <a:pPr>
              <a:buFontTx/>
              <a:buChar char="-"/>
            </a:pPr>
            <a:r>
              <a:rPr lang="en-US" dirty="0" smtClean="0"/>
              <a:t>Customer tastes, </a:t>
            </a:r>
            <a:r>
              <a:rPr lang="en-US" b="1" dirty="0" smtClean="0"/>
              <a:t>expectations and needs </a:t>
            </a:r>
            <a:r>
              <a:rPr lang="en-US" dirty="0" smtClean="0"/>
              <a:t>change over time </a:t>
            </a:r>
          </a:p>
          <a:p>
            <a:pPr>
              <a:buFontTx/>
              <a:buChar char="-"/>
            </a:pPr>
            <a:r>
              <a:rPr lang="en-US" dirty="0" smtClean="0"/>
              <a:t>Appropriate standards of </a:t>
            </a:r>
            <a:r>
              <a:rPr lang="en-US" b="1" dirty="0" smtClean="0"/>
              <a:t>business conduct vary across cultures </a:t>
            </a:r>
            <a:r>
              <a:rPr lang="en-US" dirty="0" smtClean="0"/>
              <a:t>( bribing, attitudes in the workforce,…)</a:t>
            </a:r>
          </a:p>
          <a:p>
            <a:pPr>
              <a:buFontTx/>
              <a:buChar char="-"/>
            </a:pPr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9305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Continued…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1.4 The </a:t>
            </a:r>
            <a:r>
              <a:rPr lang="en-US" b="1" dirty="0" smtClean="0"/>
              <a:t>political-legal</a:t>
            </a:r>
            <a:r>
              <a:rPr lang="en-US" dirty="0" smtClean="0"/>
              <a:t> dimension:</a:t>
            </a:r>
          </a:p>
          <a:p>
            <a:pPr>
              <a:buFontTx/>
              <a:buChar char="-"/>
            </a:pPr>
            <a:r>
              <a:rPr lang="en-US" dirty="0" smtClean="0"/>
              <a:t>Refers to </a:t>
            </a:r>
            <a:r>
              <a:rPr lang="en-US" b="1" dirty="0" smtClean="0"/>
              <a:t>government regulation </a:t>
            </a:r>
            <a:r>
              <a:rPr lang="en-US" dirty="0" smtClean="0"/>
              <a:t>of business and the relationship between business and government </a:t>
            </a:r>
          </a:p>
          <a:p>
            <a:pPr>
              <a:buFontTx/>
              <a:buChar char="-"/>
            </a:pPr>
            <a:r>
              <a:rPr lang="en-US" dirty="0" smtClean="0"/>
              <a:t>It defines what organization </a:t>
            </a:r>
            <a:r>
              <a:rPr lang="en-US" b="1" dirty="0" smtClean="0"/>
              <a:t>can and cannot do</a:t>
            </a:r>
          </a:p>
          <a:p>
            <a:pPr>
              <a:buFontTx/>
              <a:buChar char="-"/>
            </a:pPr>
            <a:r>
              <a:rPr lang="en-US" dirty="0" smtClean="0"/>
              <a:t>During periods of </a:t>
            </a:r>
            <a:r>
              <a:rPr lang="en-US" b="1" dirty="0" err="1" smtClean="0"/>
              <a:t>probusiness</a:t>
            </a:r>
            <a:r>
              <a:rPr lang="en-US" b="1" dirty="0" smtClean="0"/>
              <a:t> sentiment</a:t>
            </a:r>
            <a:r>
              <a:rPr lang="en-US" dirty="0" smtClean="0"/>
              <a:t>, firms find it easier to compete (fewer antitrust issues)</a:t>
            </a:r>
          </a:p>
          <a:p>
            <a:pPr>
              <a:buFontTx/>
              <a:buChar char="-"/>
            </a:pPr>
            <a:r>
              <a:rPr lang="en-US" dirty="0" smtClean="0"/>
              <a:t>During periods of </a:t>
            </a:r>
            <a:r>
              <a:rPr lang="en-US" b="1" dirty="0" smtClean="0"/>
              <a:t>antibusiness sentiment</a:t>
            </a:r>
            <a:r>
              <a:rPr lang="en-US" dirty="0" smtClean="0"/>
              <a:t>, firms find their competitive strategies more restricted (antitrust concerns)</a:t>
            </a:r>
          </a:p>
          <a:p>
            <a:pPr>
              <a:buFontTx/>
              <a:buChar char="-"/>
            </a:pPr>
            <a:r>
              <a:rPr lang="en-US" dirty="0" smtClean="0"/>
              <a:t>Fewer opportunity for </a:t>
            </a:r>
            <a:r>
              <a:rPr lang="en-US" b="1" dirty="0" smtClean="0"/>
              <a:t>mergers </a:t>
            </a:r>
            <a:r>
              <a:rPr lang="en-US" dirty="0" smtClean="0"/>
              <a:t>and</a:t>
            </a:r>
            <a:r>
              <a:rPr lang="en-US" b="1" dirty="0" smtClean="0"/>
              <a:t> acquisitions </a:t>
            </a:r>
            <a:r>
              <a:rPr lang="en-US" dirty="0" smtClean="0"/>
              <a:t>due to </a:t>
            </a:r>
            <a:r>
              <a:rPr lang="en-US" b="1" dirty="0" smtClean="0"/>
              <a:t>anti legislative concerns</a:t>
            </a:r>
          </a:p>
          <a:p>
            <a:pPr>
              <a:buFontTx/>
              <a:buChar char="-"/>
            </a:pPr>
            <a:r>
              <a:rPr lang="en-US" dirty="0" smtClean="0"/>
              <a:t>Stable/unstable </a:t>
            </a:r>
            <a:r>
              <a:rPr lang="en-US" b="1" dirty="0" smtClean="0"/>
              <a:t>trade relationship </a:t>
            </a:r>
            <a:r>
              <a:rPr lang="en-US" dirty="0" smtClean="0"/>
              <a:t>with other countries affect doing business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7236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Continued…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1.5 The </a:t>
            </a:r>
            <a:r>
              <a:rPr lang="en-US" b="1" dirty="0" smtClean="0"/>
              <a:t>international</a:t>
            </a:r>
            <a:r>
              <a:rPr lang="en-US" dirty="0" smtClean="0"/>
              <a:t> dimension: </a:t>
            </a:r>
          </a:p>
          <a:p>
            <a:pPr>
              <a:buFontTx/>
              <a:buChar char="-"/>
            </a:pPr>
            <a:r>
              <a:rPr lang="en-US" dirty="0" smtClean="0"/>
              <a:t>Organizations are involved or affected by </a:t>
            </a:r>
            <a:r>
              <a:rPr lang="en-US" b="1" dirty="0" smtClean="0"/>
              <a:t>businesses in other countries </a:t>
            </a:r>
          </a:p>
          <a:p>
            <a:pPr>
              <a:buFontTx/>
              <a:buChar char="-"/>
            </a:pPr>
            <a:r>
              <a:rPr lang="en-US" dirty="0" smtClean="0"/>
              <a:t>The rise of </a:t>
            </a:r>
            <a:r>
              <a:rPr lang="en-US" b="1" dirty="0" smtClean="0"/>
              <a:t>multinational</a:t>
            </a:r>
            <a:r>
              <a:rPr lang="en-US" dirty="0" smtClean="0"/>
              <a:t> firms</a:t>
            </a:r>
          </a:p>
          <a:p>
            <a:pPr>
              <a:buFontTx/>
              <a:buChar char="-"/>
            </a:pPr>
            <a:r>
              <a:rPr lang="en-US" b="1" dirty="0" smtClean="0"/>
              <a:t>Globalization</a:t>
            </a:r>
            <a:r>
              <a:rPr lang="en-US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71630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Task environment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2. </a:t>
            </a:r>
            <a:r>
              <a:rPr lang="en-US" b="1" dirty="0"/>
              <a:t>Task environment</a:t>
            </a:r>
            <a:r>
              <a:rPr lang="en-US" dirty="0"/>
              <a:t>: </a:t>
            </a:r>
            <a:r>
              <a:rPr lang="en-US" b="1" dirty="0"/>
              <a:t>specific external organizations</a:t>
            </a:r>
            <a:r>
              <a:rPr lang="en-US" dirty="0"/>
              <a:t>/ groups that influence an organization </a:t>
            </a:r>
          </a:p>
          <a:p>
            <a:r>
              <a:rPr lang="en-US" dirty="0"/>
              <a:t>It includes </a:t>
            </a:r>
            <a:r>
              <a:rPr lang="en-US" b="1" dirty="0"/>
              <a:t>competitors, customers, suppliers, strategic partners, and regulators</a:t>
            </a:r>
          </a:p>
          <a:p>
            <a:r>
              <a:rPr lang="en-US" dirty="0"/>
              <a:t>Environmental factors of </a:t>
            </a:r>
            <a:r>
              <a:rPr lang="en-US" b="1" dirty="0"/>
              <a:t>specific interests</a:t>
            </a:r>
            <a:r>
              <a:rPr lang="en-US" dirty="0"/>
              <a:t> to the organization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5206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Continued…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2.1 </a:t>
            </a:r>
            <a:r>
              <a:rPr lang="en-US" b="1" dirty="0" smtClean="0"/>
              <a:t>Competitors</a:t>
            </a:r>
            <a:r>
              <a:rPr lang="en-US" dirty="0" smtClean="0"/>
              <a:t>: other organizations that compete for resources </a:t>
            </a:r>
          </a:p>
          <a:p>
            <a:pPr>
              <a:buFontTx/>
              <a:buChar char="-"/>
            </a:pPr>
            <a:r>
              <a:rPr lang="en-US" dirty="0" smtClean="0"/>
              <a:t>Competition </a:t>
            </a:r>
            <a:r>
              <a:rPr lang="en-US" dirty="0"/>
              <a:t>can be either </a:t>
            </a:r>
            <a:r>
              <a:rPr lang="en-US" b="1" dirty="0"/>
              <a:t>direct</a:t>
            </a:r>
            <a:r>
              <a:rPr lang="en-US" dirty="0"/>
              <a:t> (competing by selling </a:t>
            </a:r>
            <a:r>
              <a:rPr lang="en-US" b="1" dirty="0"/>
              <a:t>the same </a:t>
            </a:r>
            <a:r>
              <a:rPr lang="en-US" dirty="0"/>
              <a:t>products) or </a:t>
            </a:r>
            <a:r>
              <a:rPr lang="en-US" b="1" dirty="0"/>
              <a:t>indirect</a:t>
            </a:r>
            <a:r>
              <a:rPr lang="en-US" dirty="0"/>
              <a:t> (competing for the same </a:t>
            </a:r>
            <a:r>
              <a:rPr lang="en-US" dirty="0" smtClean="0"/>
              <a:t>market by selling </a:t>
            </a:r>
            <a:r>
              <a:rPr lang="en-US" b="1" dirty="0" smtClean="0"/>
              <a:t>substitute</a:t>
            </a:r>
            <a:r>
              <a:rPr lang="en-US" dirty="0" smtClean="0"/>
              <a:t> products)</a:t>
            </a:r>
          </a:p>
          <a:p>
            <a:pPr>
              <a:buFontTx/>
              <a:buChar char="-"/>
            </a:pPr>
            <a:r>
              <a:rPr lang="en-US" dirty="0" smtClean="0"/>
              <a:t>Businesses compete for </a:t>
            </a:r>
            <a:r>
              <a:rPr lang="en-US" b="1" dirty="0" smtClean="0"/>
              <a:t>quality labor, technology, raw materials, market share</a:t>
            </a:r>
            <a:r>
              <a:rPr lang="en-US" dirty="0" smtClean="0"/>
              <a:t>…</a:t>
            </a:r>
          </a:p>
          <a:p>
            <a:pPr marL="0" indent="0">
              <a:buNone/>
            </a:pPr>
            <a:r>
              <a:rPr lang="en-US" dirty="0" smtClean="0"/>
              <a:t>2.2 </a:t>
            </a:r>
            <a:r>
              <a:rPr lang="en-US" b="1" dirty="0" smtClean="0"/>
              <a:t>Customers</a:t>
            </a:r>
            <a:r>
              <a:rPr lang="en-US" dirty="0" smtClean="0"/>
              <a:t>: whoever pays money to acquire an organization’s products/services</a:t>
            </a:r>
          </a:p>
          <a:p>
            <a:pPr>
              <a:buFontTx/>
              <a:buChar char="-"/>
            </a:pPr>
            <a:r>
              <a:rPr lang="en-US" b="1" dirty="0" smtClean="0"/>
              <a:t>Dealing with customers</a:t>
            </a:r>
            <a:r>
              <a:rPr lang="en-US" dirty="0" smtClean="0"/>
              <a:t>, </a:t>
            </a:r>
            <a:r>
              <a:rPr lang="en-US" b="1" dirty="0" smtClean="0"/>
              <a:t>new</a:t>
            </a:r>
            <a:r>
              <a:rPr lang="en-US" dirty="0" smtClean="0"/>
              <a:t> products/services, new methods of </a:t>
            </a:r>
            <a:r>
              <a:rPr lang="en-US" b="1" dirty="0" smtClean="0"/>
              <a:t>marketing</a:t>
            </a:r>
            <a:r>
              <a:rPr lang="en-US" dirty="0" smtClean="0"/>
              <a:t> </a:t>
            </a:r>
          </a:p>
          <a:p>
            <a:pPr>
              <a:buFontTx/>
              <a:buChar char="-"/>
            </a:pPr>
            <a:r>
              <a:rPr lang="en-US" b="1" dirty="0" smtClean="0"/>
              <a:t>Adapting to local tastes (product adaptation)</a:t>
            </a:r>
            <a:r>
              <a:rPr lang="en-US" dirty="0" smtClean="0"/>
              <a:t>, preferences and needs as a business expands internationally 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504122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Continued…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2.3 </a:t>
            </a:r>
            <a:r>
              <a:rPr lang="en-US" b="1" dirty="0" smtClean="0"/>
              <a:t>Suppliers</a:t>
            </a:r>
            <a:r>
              <a:rPr lang="en-US" dirty="0" smtClean="0"/>
              <a:t>: providing resources for other organizations </a:t>
            </a:r>
          </a:p>
          <a:p>
            <a:pPr>
              <a:buFontTx/>
              <a:buChar char="-"/>
            </a:pPr>
            <a:r>
              <a:rPr lang="en-US" dirty="0" smtClean="0"/>
              <a:t>A business should try to </a:t>
            </a:r>
            <a:r>
              <a:rPr lang="en-US" b="1" dirty="0" smtClean="0"/>
              <a:t>avoid depending exclusively </a:t>
            </a:r>
            <a:r>
              <a:rPr lang="en-US" dirty="0" smtClean="0"/>
              <a:t>on particular suppliers </a:t>
            </a:r>
          </a:p>
          <a:p>
            <a:pPr>
              <a:buFontTx/>
              <a:buChar char="-"/>
            </a:pPr>
            <a:r>
              <a:rPr lang="en-US" dirty="0" smtClean="0"/>
              <a:t>They might </a:t>
            </a:r>
            <a:r>
              <a:rPr lang="en-US" b="1" dirty="0" smtClean="0"/>
              <a:t>raise the prices</a:t>
            </a:r>
            <a:r>
              <a:rPr lang="en-US" dirty="0" smtClean="0"/>
              <a:t>, be </a:t>
            </a:r>
            <a:r>
              <a:rPr lang="en-US" b="1" dirty="0" smtClean="0"/>
              <a:t>shut down </a:t>
            </a:r>
            <a:r>
              <a:rPr lang="en-US" dirty="0" smtClean="0"/>
              <a:t>or go out of business</a:t>
            </a:r>
          </a:p>
          <a:p>
            <a:pPr>
              <a:buFontTx/>
              <a:buChar char="-"/>
            </a:pPr>
            <a:r>
              <a:rPr lang="en-US" b="1" dirty="0" smtClean="0"/>
              <a:t>Building ties </a:t>
            </a:r>
            <a:r>
              <a:rPr lang="en-US" dirty="0" smtClean="0"/>
              <a:t>with major suppliers for mutual benefits</a:t>
            </a:r>
          </a:p>
          <a:p>
            <a:pPr marL="0" indent="0">
              <a:buNone/>
            </a:pPr>
            <a:r>
              <a:rPr lang="en-US" dirty="0" smtClean="0"/>
              <a:t>2.4</a:t>
            </a:r>
            <a:r>
              <a:rPr lang="en-US" b="1" dirty="0" smtClean="0"/>
              <a:t> Strategic partners</a:t>
            </a:r>
            <a:r>
              <a:rPr lang="en-US" dirty="0" smtClean="0"/>
              <a:t>: two or more companies work together </a:t>
            </a:r>
            <a:r>
              <a:rPr lang="en-US" b="1" dirty="0" smtClean="0"/>
              <a:t>in joint ventures</a:t>
            </a:r>
            <a:r>
              <a:rPr lang="en-US" dirty="0" smtClean="0"/>
              <a:t> or other </a:t>
            </a:r>
            <a:r>
              <a:rPr lang="en-US" b="1" dirty="0" smtClean="0"/>
              <a:t>partnerships</a:t>
            </a:r>
          </a:p>
          <a:p>
            <a:pPr>
              <a:buFontTx/>
              <a:buChar char="-"/>
            </a:pPr>
            <a:r>
              <a:rPr lang="en-US" dirty="0" smtClean="0"/>
              <a:t>It helps companies get from other companies </a:t>
            </a:r>
            <a:r>
              <a:rPr lang="en-US" b="1" dirty="0" smtClean="0"/>
              <a:t>the expertise they lack </a:t>
            </a:r>
          </a:p>
          <a:p>
            <a:pPr marL="0" indent="0">
              <a:buNone/>
            </a:pPr>
            <a:r>
              <a:rPr lang="en-US" dirty="0"/>
              <a:t>2. 5 </a:t>
            </a:r>
            <a:r>
              <a:rPr lang="en-US" b="1" dirty="0"/>
              <a:t>Regulators</a:t>
            </a:r>
            <a:r>
              <a:rPr lang="en-US" dirty="0"/>
              <a:t>: the elements that have the potential to control, legislate or influence an </a:t>
            </a:r>
            <a:r>
              <a:rPr lang="en-US" b="1" dirty="0"/>
              <a:t>organization policies and practices </a:t>
            </a:r>
          </a:p>
          <a:p>
            <a:pPr>
              <a:buFontTx/>
              <a:buChar char="-"/>
            </a:pP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2922382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Continued…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Tx/>
              <a:buChar char="-"/>
            </a:pPr>
            <a:r>
              <a:rPr lang="en-US" b="1" dirty="0" smtClean="0"/>
              <a:t>Regulatory agencies</a:t>
            </a:r>
            <a:r>
              <a:rPr lang="en-US" dirty="0" smtClean="0"/>
              <a:t>: created by the government to </a:t>
            </a:r>
            <a:r>
              <a:rPr lang="en-US" b="1" dirty="0" smtClean="0"/>
              <a:t>protect</a:t>
            </a:r>
            <a:r>
              <a:rPr lang="en-US" dirty="0" smtClean="0"/>
              <a:t> the public from certain business practices or organizations from one another </a:t>
            </a:r>
          </a:p>
          <a:p>
            <a:pPr>
              <a:buFontTx/>
              <a:buChar char="-"/>
            </a:pPr>
            <a:r>
              <a:rPr lang="en-US" dirty="0" smtClean="0"/>
              <a:t>Such as: </a:t>
            </a:r>
            <a:r>
              <a:rPr lang="en-US" b="1" dirty="0" smtClean="0"/>
              <a:t>Environmental Protection Agency </a:t>
            </a:r>
            <a:r>
              <a:rPr lang="en-US" dirty="0" smtClean="0"/>
              <a:t>(EPA), </a:t>
            </a:r>
            <a:r>
              <a:rPr lang="en-US" b="1" dirty="0" smtClean="0"/>
              <a:t>Food and Drug Administration</a:t>
            </a:r>
            <a:r>
              <a:rPr lang="en-US" dirty="0" smtClean="0"/>
              <a:t> (FDA), …</a:t>
            </a:r>
          </a:p>
          <a:p>
            <a:pPr>
              <a:buFontTx/>
              <a:buChar char="-"/>
            </a:pPr>
            <a:r>
              <a:rPr lang="en-US" b="1" dirty="0" smtClean="0"/>
              <a:t>Interest groups</a:t>
            </a:r>
            <a:r>
              <a:rPr lang="en-US" dirty="0" smtClean="0"/>
              <a:t>: organized by their members to attempt to influence organizations </a:t>
            </a:r>
          </a:p>
          <a:p>
            <a:pPr>
              <a:buFontTx/>
              <a:buChar char="-"/>
            </a:pPr>
            <a:r>
              <a:rPr lang="en-US" dirty="0" smtClean="0"/>
              <a:t>Such as: </a:t>
            </a:r>
            <a:r>
              <a:rPr lang="en-US" b="1" dirty="0" smtClean="0"/>
              <a:t>National Organization for Women </a:t>
            </a:r>
            <a:r>
              <a:rPr lang="en-US" dirty="0" smtClean="0"/>
              <a:t>(NOW), </a:t>
            </a:r>
            <a:r>
              <a:rPr lang="en-US" b="1" dirty="0" smtClean="0"/>
              <a:t>Mothers Against Drunk Driving </a:t>
            </a:r>
            <a:r>
              <a:rPr lang="en-US" dirty="0" smtClean="0"/>
              <a:t>(MADD),…</a:t>
            </a:r>
          </a:p>
          <a:p>
            <a:pPr>
              <a:buFontTx/>
              <a:buChar char="-"/>
            </a:pPr>
            <a:r>
              <a:rPr lang="en-US" dirty="0" smtClean="0"/>
              <a:t>They can exert influence by </a:t>
            </a:r>
            <a:r>
              <a:rPr lang="en-US" b="1" dirty="0" smtClean="0"/>
              <a:t>using the media </a:t>
            </a:r>
            <a:r>
              <a:rPr lang="en-US" dirty="0" smtClean="0"/>
              <a:t>to call attention to their positions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0431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internal environment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It consists of </a:t>
            </a:r>
            <a:r>
              <a:rPr lang="en-US" b="1" dirty="0" smtClean="0"/>
              <a:t>owners, board of directors, employees, physical work environments and cultures</a:t>
            </a:r>
          </a:p>
          <a:p>
            <a:pPr marL="514350" indent="-514350">
              <a:buAutoNum type="arabicPeriod"/>
            </a:pPr>
            <a:r>
              <a:rPr lang="en-US" b="1" dirty="0" smtClean="0"/>
              <a:t>Owners</a:t>
            </a:r>
            <a:r>
              <a:rPr lang="en-US" dirty="0" smtClean="0"/>
              <a:t>: people who have </a:t>
            </a:r>
            <a:r>
              <a:rPr lang="en-US" b="1" dirty="0" smtClean="0"/>
              <a:t>legal property rights </a:t>
            </a:r>
            <a:r>
              <a:rPr lang="en-US" dirty="0" smtClean="0"/>
              <a:t>to the business </a:t>
            </a:r>
          </a:p>
          <a:p>
            <a:pPr>
              <a:buFontTx/>
              <a:buChar char="-"/>
            </a:pPr>
            <a:r>
              <a:rPr lang="en-US" dirty="0" smtClean="0"/>
              <a:t>Individual who </a:t>
            </a:r>
            <a:r>
              <a:rPr lang="en-US" b="1" dirty="0" smtClean="0"/>
              <a:t>establishes and runs </a:t>
            </a:r>
            <a:r>
              <a:rPr lang="en-US" dirty="0" smtClean="0"/>
              <a:t>a small business</a:t>
            </a:r>
          </a:p>
          <a:p>
            <a:pPr>
              <a:buFontTx/>
              <a:buChar char="-"/>
            </a:pPr>
            <a:r>
              <a:rPr lang="en-US" dirty="0" smtClean="0"/>
              <a:t>Partners who </a:t>
            </a:r>
            <a:r>
              <a:rPr lang="en-US" b="1" dirty="0" smtClean="0"/>
              <a:t>jointly own </a:t>
            </a:r>
            <a:r>
              <a:rPr lang="en-US" dirty="0" smtClean="0"/>
              <a:t>the business</a:t>
            </a:r>
          </a:p>
          <a:p>
            <a:pPr>
              <a:buFontTx/>
              <a:buChar char="-"/>
            </a:pPr>
            <a:r>
              <a:rPr lang="en-US" dirty="0" smtClean="0"/>
              <a:t>Individual </a:t>
            </a:r>
            <a:r>
              <a:rPr lang="en-US" b="1" dirty="0" smtClean="0"/>
              <a:t>investors</a:t>
            </a:r>
            <a:r>
              <a:rPr lang="en-US" dirty="0" smtClean="0"/>
              <a:t> who buy stock in a corporation </a:t>
            </a:r>
          </a:p>
          <a:p>
            <a:pPr marL="0" indent="0">
              <a:buNone/>
            </a:pPr>
            <a:r>
              <a:rPr lang="en-US" dirty="0" smtClean="0"/>
              <a:t>2. </a:t>
            </a:r>
            <a:r>
              <a:rPr lang="en-US" b="1" dirty="0" smtClean="0"/>
              <a:t>Board of directors</a:t>
            </a:r>
            <a:r>
              <a:rPr lang="en-US" dirty="0" smtClean="0"/>
              <a:t>: </a:t>
            </a:r>
          </a:p>
          <a:p>
            <a:pPr>
              <a:buFontTx/>
              <a:buChar char="-"/>
            </a:pPr>
            <a:r>
              <a:rPr lang="en-US" dirty="0" smtClean="0"/>
              <a:t>Elected by </a:t>
            </a:r>
            <a:r>
              <a:rPr lang="en-US" b="1" dirty="0" smtClean="0"/>
              <a:t>stockholders</a:t>
            </a:r>
          </a:p>
          <a:p>
            <a:pPr>
              <a:buFontTx/>
              <a:buChar char="-"/>
            </a:pPr>
            <a:r>
              <a:rPr lang="en-US" dirty="0" smtClean="0"/>
              <a:t>Overseeing the </a:t>
            </a:r>
            <a:r>
              <a:rPr lang="en-US" b="1" dirty="0" smtClean="0"/>
              <a:t>general management </a:t>
            </a:r>
            <a:r>
              <a:rPr lang="en-US" dirty="0" smtClean="0"/>
              <a:t>of the firm to ensure it is in line with stockholders’ interests</a:t>
            </a:r>
          </a:p>
          <a:p>
            <a:pPr>
              <a:buFontTx/>
              <a:buChar char="-"/>
            </a:pPr>
            <a:r>
              <a:rPr lang="en-US" dirty="0" smtClean="0"/>
              <a:t>The board hires/fires the </a:t>
            </a:r>
            <a:r>
              <a:rPr lang="en-US" b="1" dirty="0" smtClean="0"/>
              <a:t>top officers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6444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Continued…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168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3. </a:t>
            </a:r>
            <a:r>
              <a:rPr lang="en-US" b="1" dirty="0" smtClean="0"/>
              <a:t>Employees</a:t>
            </a:r>
            <a:r>
              <a:rPr lang="en-US" dirty="0" smtClean="0"/>
              <a:t>: </a:t>
            </a:r>
          </a:p>
          <a:p>
            <a:pPr>
              <a:buFontTx/>
              <a:buChar char="-"/>
            </a:pPr>
            <a:r>
              <a:rPr lang="en-US" b="1" dirty="0" smtClean="0"/>
              <a:t>Diverse</a:t>
            </a:r>
            <a:r>
              <a:rPr lang="en-US" dirty="0" smtClean="0"/>
              <a:t> employees in terms of gender, ethnicity, culture, age, ability,…</a:t>
            </a:r>
          </a:p>
          <a:p>
            <a:pPr>
              <a:buFontTx/>
              <a:buChar char="-"/>
            </a:pPr>
            <a:r>
              <a:rPr lang="en-US" dirty="0" smtClean="0"/>
              <a:t>Calling for </a:t>
            </a:r>
            <a:r>
              <a:rPr lang="en-US" b="1" dirty="0" smtClean="0"/>
              <a:t>job ownership </a:t>
            </a:r>
            <a:r>
              <a:rPr lang="en-US" dirty="0" smtClean="0"/>
              <a:t>in the company </a:t>
            </a:r>
          </a:p>
          <a:p>
            <a:pPr>
              <a:buFontTx/>
              <a:buChar char="-"/>
            </a:pPr>
            <a:r>
              <a:rPr lang="en-US" dirty="0" smtClean="0"/>
              <a:t>Increased reliance on </a:t>
            </a:r>
            <a:r>
              <a:rPr lang="en-US" b="1" dirty="0" smtClean="0"/>
              <a:t>temporary workers</a:t>
            </a:r>
          </a:p>
          <a:p>
            <a:pPr>
              <a:buFontTx/>
              <a:buChar char="-"/>
            </a:pPr>
            <a:r>
              <a:rPr lang="en-US" dirty="0" smtClean="0"/>
              <a:t>Employee-management issues (</a:t>
            </a:r>
            <a:r>
              <a:rPr lang="en-US" b="1" dirty="0" smtClean="0"/>
              <a:t>labor union</a:t>
            </a:r>
            <a:r>
              <a:rPr lang="en-US" dirty="0" smtClean="0"/>
              <a:t>) </a:t>
            </a:r>
          </a:p>
          <a:p>
            <a:pPr marL="0" indent="0">
              <a:buNone/>
            </a:pPr>
            <a:r>
              <a:rPr lang="en-US" dirty="0" smtClean="0"/>
              <a:t>4. </a:t>
            </a:r>
            <a:r>
              <a:rPr lang="en-US" b="1" dirty="0" smtClean="0"/>
              <a:t>Physical work environment</a:t>
            </a:r>
            <a:r>
              <a:rPr lang="en-US" dirty="0" smtClean="0"/>
              <a:t>: </a:t>
            </a:r>
          </a:p>
          <a:p>
            <a:pPr>
              <a:buFontTx/>
              <a:buChar char="-"/>
            </a:pPr>
            <a:r>
              <a:rPr lang="en-US" dirty="0" smtClean="0"/>
              <a:t>Employee </a:t>
            </a:r>
            <a:r>
              <a:rPr lang="en-US" b="1" dirty="0" smtClean="0"/>
              <a:t>safety and health regulations </a:t>
            </a:r>
          </a:p>
          <a:p>
            <a:pPr>
              <a:buFontTx/>
              <a:buChar char="-"/>
            </a:pPr>
            <a:r>
              <a:rPr lang="en-US" b="1" dirty="0" smtClean="0"/>
              <a:t>Working conditions </a:t>
            </a:r>
            <a:r>
              <a:rPr lang="en-US" dirty="0" smtClean="0"/>
              <a:t>and settings </a:t>
            </a:r>
          </a:p>
          <a:p>
            <a:pPr>
              <a:buFontTx/>
              <a:buChar char="-"/>
            </a:pPr>
            <a:r>
              <a:rPr lang="en-US" dirty="0" smtClean="0"/>
              <a:t>Interaction between </a:t>
            </a:r>
            <a:r>
              <a:rPr lang="en-US" b="1" dirty="0" smtClean="0"/>
              <a:t>people and machines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4995013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Continued…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7517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/>
              <a:t>5. </a:t>
            </a:r>
            <a:r>
              <a:rPr lang="en-US" b="1" dirty="0" smtClean="0"/>
              <a:t>Organizational culture</a:t>
            </a:r>
            <a:r>
              <a:rPr lang="en-US" dirty="0" smtClean="0"/>
              <a:t>:</a:t>
            </a:r>
          </a:p>
          <a:p>
            <a:r>
              <a:rPr lang="en-US" dirty="0" smtClean="0"/>
              <a:t>The set of </a:t>
            </a:r>
            <a:r>
              <a:rPr lang="en-US" b="1" dirty="0" smtClean="0"/>
              <a:t>values, beliefs, customs, behaviors, attitudes </a:t>
            </a:r>
          </a:p>
          <a:p>
            <a:r>
              <a:rPr lang="en-US" dirty="0" smtClean="0"/>
              <a:t>It stems from the organization’s </a:t>
            </a:r>
            <a:r>
              <a:rPr lang="en-US" b="1" dirty="0" smtClean="0"/>
              <a:t>founder</a:t>
            </a:r>
          </a:p>
          <a:p>
            <a:r>
              <a:rPr lang="en-US" dirty="0" smtClean="0"/>
              <a:t>How to </a:t>
            </a:r>
            <a:r>
              <a:rPr lang="en-US" dirty="0"/>
              <a:t>d</a:t>
            </a:r>
            <a:r>
              <a:rPr lang="en-US" dirty="0" smtClean="0"/>
              <a:t>o things? </a:t>
            </a:r>
            <a:r>
              <a:rPr lang="en-US" b="1" dirty="0" smtClean="0"/>
              <a:t>What practices are important </a:t>
            </a:r>
          </a:p>
          <a:p>
            <a:r>
              <a:rPr lang="en-US" dirty="0" smtClean="0"/>
              <a:t>Ranging from formal settings with </a:t>
            </a:r>
            <a:r>
              <a:rPr lang="en-US" b="1" dirty="0" smtClean="0"/>
              <a:t>rigid work rules </a:t>
            </a:r>
            <a:r>
              <a:rPr lang="en-US" dirty="0" smtClean="0"/>
              <a:t>to </a:t>
            </a:r>
            <a:r>
              <a:rPr lang="en-US" b="1" dirty="0" smtClean="0"/>
              <a:t>fun</a:t>
            </a:r>
            <a:r>
              <a:rPr lang="en-US" dirty="0" smtClean="0"/>
              <a:t> and excitement </a:t>
            </a:r>
          </a:p>
          <a:p>
            <a:r>
              <a:rPr lang="en-US" dirty="0" smtClean="0"/>
              <a:t>It can shape overall </a:t>
            </a:r>
            <a:r>
              <a:rPr lang="en-US" b="1" dirty="0" smtClean="0"/>
              <a:t>effectiveness</a:t>
            </a:r>
            <a:r>
              <a:rPr lang="en-US" dirty="0" smtClean="0"/>
              <a:t> and long-term success </a:t>
            </a:r>
          </a:p>
          <a:p>
            <a:r>
              <a:rPr lang="en-US" dirty="0" smtClean="0"/>
              <a:t>Managers should understand the culture and </a:t>
            </a:r>
            <a:r>
              <a:rPr lang="en-US" b="1" dirty="0" smtClean="0"/>
              <a:t>decide to keep or change it</a:t>
            </a:r>
          </a:p>
          <a:p>
            <a:r>
              <a:rPr lang="en-US" dirty="0" smtClean="0"/>
              <a:t>Culture </a:t>
            </a:r>
            <a:r>
              <a:rPr lang="en-US" b="1" dirty="0" smtClean="0"/>
              <a:t>problems arise from mergers </a:t>
            </a:r>
            <a:r>
              <a:rPr lang="en-US" dirty="0" smtClean="0"/>
              <a:t>when the cultures of firms are so different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26967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Effects of environments on organizations 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Environmental </a:t>
            </a:r>
            <a:r>
              <a:rPr lang="en-US" b="1" dirty="0" smtClean="0"/>
              <a:t>change and complexity</a:t>
            </a:r>
            <a:r>
              <a:rPr lang="en-US" dirty="0" smtClean="0"/>
              <a:t>:</a:t>
            </a:r>
          </a:p>
          <a:p>
            <a:r>
              <a:rPr lang="en-US" dirty="0" smtClean="0"/>
              <a:t>Two dimensions: degree of change and degree of homogeneity</a:t>
            </a:r>
          </a:p>
          <a:p>
            <a:pPr>
              <a:buFontTx/>
              <a:buChar char="-"/>
            </a:pPr>
            <a:r>
              <a:rPr lang="en-US" dirty="0" smtClean="0"/>
              <a:t>Degree of </a:t>
            </a:r>
            <a:r>
              <a:rPr lang="en-US" b="1" dirty="0" smtClean="0"/>
              <a:t>homogeneity</a:t>
            </a:r>
            <a:r>
              <a:rPr lang="en-US" dirty="0" smtClean="0"/>
              <a:t>: environment is relatively </a:t>
            </a:r>
            <a:r>
              <a:rPr lang="en-US" b="1" dirty="0" smtClean="0"/>
              <a:t>simple or complex</a:t>
            </a:r>
          </a:p>
          <a:p>
            <a:pPr>
              <a:buFontTx/>
              <a:buChar char="-"/>
            </a:pPr>
            <a:r>
              <a:rPr lang="en-US" dirty="0" smtClean="0"/>
              <a:t>Degree of </a:t>
            </a:r>
            <a:r>
              <a:rPr lang="en-US" b="1" dirty="0" smtClean="0"/>
              <a:t>change</a:t>
            </a:r>
            <a:r>
              <a:rPr lang="en-US" dirty="0" smtClean="0"/>
              <a:t>: environment is relatively </a:t>
            </a:r>
            <a:r>
              <a:rPr lang="en-US" b="1" dirty="0" smtClean="0"/>
              <a:t>stable or dynamic </a:t>
            </a:r>
          </a:p>
          <a:p>
            <a:r>
              <a:rPr lang="en-US" dirty="0" smtClean="0"/>
              <a:t>Interaction between two dimensions determines </a:t>
            </a:r>
            <a:r>
              <a:rPr lang="en-US" b="1" dirty="0" smtClean="0"/>
              <a:t>the level of uncertainty </a:t>
            </a:r>
          </a:p>
          <a:p>
            <a:pPr>
              <a:buFontTx/>
              <a:buChar char="-"/>
            </a:pPr>
            <a:r>
              <a:rPr lang="en-US" dirty="0" smtClean="0"/>
              <a:t>Organizations with </a:t>
            </a:r>
            <a:r>
              <a:rPr lang="en-US" b="1" dirty="0" smtClean="0"/>
              <a:t>stable and simple </a:t>
            </a:r>
            <a:r>
              <a:rPr lang="en-US" dirty="0" smtClean="0"/>
              <a:t>environments: </a:t>
            </a:r>
            <a:r>
              <a:rPr lang="en-US" b="1" dirty="0" smtClean="0"/>
              <a:t>the least uncertainty</a:t>
            </a:r>
            <a:r>
              <a:rPr lang="en-US" dirty="0" smtClean="0"/>
              <a:t> (subway)</a:t>
            </a:r>
          </a:p>
          <a:p>
            <a:pPr>
              <a:buFontTx/>
              <a:buChar char="-"/>
            </a:pPr>
            <a:r>
              <a:rPr lang="en-US" dirty="0" smtClean="0"/>
              <a:t>Organizations with </a:t>
            </a:r>
            <a:r>
              <a:rPr lang="en-US" b="1" dirty="0" smtClean="0"/>
              <a:t>dynamic but simple environment</a:t>
            </a:r>
            <a:r>
              <a:rPr lang="en-US" dirty="0" smtClean="0"/>
              <a:t>: </a:t>
            </a:r>
            <a:r>
              <a:rPr lang="en-US" b="1" dirty="0" smtClean="0"/>
              <a:t>the moderate uncertainty </a:t>
            </a:r>
            <a:r>
              <a:rPr lang="en-US" dirty="0" smtClean="0"/>
              <a:t>(clothing manufacturing)</a:t>
            </a:r>
          </a:p>
          <a:p>
            <a:pPr>
              <a:buFontTx/>
              <a:buChar char="-"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829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Continued…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Organizations with </a:t>
            </a:r>
            <a:r>
              <a:rPr lang="en-US" b="1" dirty="0" smtClean="0"/>
              <a:t>stable but complex </a:t>
            </a:r>
            <a:r>
              <a:rPr lang="en-US" dirty="0" smtClean="0"/>
              <a:t>environments: </a:t>
            </a:r>
            <a:r>
              <a:rPr lang="en-US" b="1" dirty="0" smtClean="0"/>
              <a:t>the moderate uncertainty</a:t>
            </a:r>
            <a:r>
              <a:rPr lang="en-US" dirty="0" smtClean="0"/>
              <a:t> (Ford)</a:t>
            </a:r>
          </a:p>
          <a:p>
            <a:r>
              <a:rPr lang="en-US" dirty="0" smtClean="0"/>
              <a:t>Organizations with </a:t>
            </a:r>
            <a:r>
              <a:rPr lang="en-US" b="1" dirty="0" smtClean="0"/>
              <a:t>dynamic and complex </a:t>
            </a:r>
            <a:r>
              <a:rPr lang="en-US" dirty="0" smtClean="0"/>
              <a:t>environments: </a:t>
            </a:r>
            <a:r>
              <a:rPr lang="en-US" b="1" dirty="0" smtClean="0"/>
              <a:t>the most uncertainty</a:t>
            </a:r>
            <a:r>
              <a:rPr lang="en-US" dirty="0" smtClean="0"/>
              <a:t> (Apple)</a:t>
            </a:r>
          </a:p>
        </p:txBody>
      </p:sp>
      <p:pic>
        <p:nvPicPr>
          <p:cNvPr id="4" name="Picture 2" descr="The degree of homogeneity and the degree of change combine to create uncertainty for organizations. For example, a simple and stable environment creates the least uncertainty,&#10;and a complex and dynamic environment creates the most uncertainty.&#10;As the degree of change moves from stable to dynamic, the environment changes from moderate uncertainty to most uncertainty.&#10;As the degree of homogeneity moves from simple to complex, the environment moves from least uncertainty to moderate uncertainty.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395458" y="3865418"/>
            <a:ext cx="7459579" cy="2576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51882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Continued…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2</a:t>
            </a:r>
            <a:r>
              <a:rPr lang="en-US" b="1" dirty="0"/>
              <a:t>. Competitive </a:t>
            </a:r>
            <a:r>
              <a:rPr lang="en-US" b="1" dirty="0" smtClean="0"/>
              <a:t>forces (5 forces)</a:t>
            </a:r>
            <a:r>
              <a:rPr lang="en-US" dirty="0" smtClean="0"/>
              <a:t>: </a:t>
            </a:r>
            <a:endParaRPr lang="en-US" dirty="0"/>
          </a:p>
          <a:p>
            <a:r>
              <a:rPr lang="en-US" dirty="0"/>
              <a:t>The </a:t>
            </a:r>
            <a:r>
              <a:rPr lang="en-US" b="1" dirty="0"/>
              <a:t>threat of new entrants</a:t>
            </a:r>
            <a:r>
              <a:rPr lang="en-US" dirty="0"/>
              <a:t>: new competitors can easily enter a market (capital)</a:t>
            </a:r>
          </a:p>
          <a:p>
            <a:r>
              <a:rPr lang="en-US" b="1" dirty="0"/>
              <a:t>Competitive rivalry</a:t>
            </a:r>
            <a:r>
              <a:rPr lang="en-US" dirty="0"/>
              <a:t>: competitive relationship between dominant firms in the industry</a:t>
            </a:r>
          </a:p>
          <a:p>
            <a:r>
              <a:rPr lang="en-US" dirty="0"/>
              <a:t>The </a:t>
            </a:r>
            <a:r>
              <a:rPr lang="en-US" b="1" dirty="0"/>
              <a:t>threat of substitute </a:t>
            </a:r>
            <a:r>
              <a:rPr lang="en-US" dirty="0"/>
              <a:t>products: availability of alternative products</a:t>
            </a:r>
          </a:p>
          <a:p>
            <a:r>
              <a:rPr lang="en-US" dirty="0"/>
              <a:t>The </a:t>
            </a:r>
            <a:r>
              <a:rPr lang="en-US" b="1" dirty="0"/>
              <a:t>power of buyers</a:t>
            </a:r>
            <a:r>
              <a:rPr lang="en-US" dirty="0"/>
              <a:t>: the ability to influence suppliers </a:t>
            </a:r>
          </a:p>
          <a:p>
            <a:r>
              <a:rPr lang="en-US" dirty="0"/>
              <a:t>The </a:t>
            </a:r>
            <a:r>
              <a:rPr lang="en-US" b="1" dirty="0"/>
              <a:t>power of suppliers</a:t>
            </a:r>
            <a:r>
              <a:rPr lang="en-US" dirty="0"/>
              <a:t>: the ability to influence potential buyers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24322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Continued…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3. </a:t>
            </a:r>
            <a:r>
              <a:rPr lang="en-US" b="1" dirty="0" smtClean="0"/>
              <a:t>Environmental turbulence</a:t>
            </a:r>
            <a:r>
              <a:rPr lang="en-US" dirty="0" smtClean="0"/>
              <a:t>: </a:t>
            </a:r>
          </a:p>
          <a:p>
            <a:r>
              <a:rPr lang="en-US" dirty="0" smtClean="0"/>
              <a:t>Environmental change </a:t>
            </a:r>
            <a:r>
              <a:rPr lang="en-US" b="1" dirty="0" smtClean="0"/>
              <a:t>with no warning </a:t>
            </a:r>
          </a:p>
          <a:p>
            <a:r>
              <a:rPr lang="en-US" b="1" dirty="0"/>
              <a:t>Crisis</a:t>
            </a:r>
            <a:r>
              <a:rPr lang="en-US" dirty="0"/>
              <a:t> is the most common form of </a:t>
            </a:r>
            <a:r>
              <a:rPr lang="en-US" dirty="0" smtClean="0"/>
              <a:t>turbulence (crisis team) </a:t>
            </a:r>
            <a:endParaRPr lang="en-US" b="1" dirty="0" smtClean="0"/>
          </a:p>
          <a:p>
            <a:r>
              <a:rPr lang="en-US" b="1" dirty="0" smtClean="0"/>
              <a:t>Workplace violence</a:t>
            </a:r>
          </a:p>
          <a:p>
            <a:r>
              <a:rPr lang="en-US" b="1" dirty="0" smtClean="0"/>
              <a:t>Example: </a:t>
            </a:r>
            <a:r>
              <a:rPr lang="en-US" dirty="0"/>
              <a:t>The Travel industry</a:t>
            </a:r>
            <a:endParaRPr lang="en-US" b="1" dirty="0" smtClean="0"/>
          </a:p>
          <a:p>
            <a:pPr marL="0" indent="0">
              <a:buNone/>
            </a:pPr>
            <a:r>
              <a:rPr lang="en-US" dirty="0" smtClean="0"/>
              <a:t>Now, how organizations adapt to the environments?</a:t>
            </a:r>
          </a:p>
          <a:p>
            <a:pPr marL="514350" indent="-514350">
              <a:buAutoNum type="arabicPeriod"/>
            </a:pPr>
            <a:r>
              <a:rPr lang="en-US" b="1" dirty="0" smtClean="0"/>
              <a:t>Information management</a:t>
            </a:r>
            <a:r>
              <a:rPr lang="en-US" dirty="0" smtClean="0"/>
              <a:t>: </a:t>
            </a:r>
            <a:r>
              <a:rPr lang="en-US" b="1" dirty="0" smtClean="0"/>
              <a:t>monitoring</a:t>
            </a:r>
            <a:r>
              <a:rPr lang="en-US" dirty="0" smtClean="0"/>
              <a:t> the environments for signs of change, environmental scanning</a:t>
            </a:r>
          </a:p>
          <a:p>
            <a:pPr marL="514350" indent="-514350">
              <a:buAutoNum type="arabicPeriod"/>
            </a:pPr>
            <a:r>
              <a:rPr lang="en-US" b="1" dirty="0" smtClean="0"/>
              <a:t>Strategic response</a:t>
            </a:r>
            <a:r>
              <a:rPr lang="en-US" dirty="0" smtClean="0"/>
              <a:t>: more </a:t>
            </a:r>
            <a:r>
              <a:rPr lang="en-US" b="1" dirty="0" smtClean="0"/>
              <a:t>investment</a:t>
            </a:r>
            <a:r>
              <a:rPr lang="en-US" dirty="0" smtClean="0"/>
              <a:t>, </a:t>
            </a:r>
            <a:r>
              <a:rPr lang="en-US" b="1" dirty="0" smtClean="0"/>
              <a:t>cutting back, expanding </a:t>
            </a:r>
            <a:r>
              <a:rPr lang="en-US" dirty="0" smtClean="0"/>
              <a:t>into international market…</a:t>
            </a:r>
          </a:p>
          <a:p>
            <a:pPr marL="514350" indent="-514350">
              <a:buAutoNum type="arabicPeriod"/>
            </a:pPr>
            <a:r>
              <a:rPr lang="en-US" b="1" dirty="0" smtClean="0"/>
              <a:t>Mergers, acquisitions and alliances</a:t>
            </a:r>
            <a:r>
              <a:rPr lang="en-US" dirty="0" smtClean="0"/>
              <a:t>: </a:t>
            </a:r>
          </a:p>
          <a:p>
            <a:pPr marL="514350" indent="-514350">
              <a:buAutoNum type="arabicPeriod"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728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Continued…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Merger</a:t>
            </a:r>
            <a:r>
              <a:rPr lang="en-US" dirty="0" smtClean="0"/>
              <a:t>: two or more firms </a:t>
            </a:r>
            <a:r>
              <a:rPr lang="en-US" b="1" dirty="0" smtClean="0"/>
              <a:t>combine</a:t>
            </a:r>
            <a:r>
              <a:rPr lang="en-US" dirty="0" smtClean="0"/>
              <a:t> to form a new firm</a:t>
            </a:r>
          </a:p>
          <a:p>
            <a:r>
              <a:rPr lang="en-US" b="1" dirty="0" smtClean="0"/>
              <a:t>Acquisition</a:t>
            </a:r>
            <a:r>
              <a:rPr lang="en-US" dirty="0" smtClean="0"/>
              <a:t>: when one firm buys another </a:t>
            </a:r>
          </a:p>
          <a:p>
            <a:r>
              <a:rPr lang="en-US" b="1" dirty="0" smtClean="0"/>
              <a:t>Alliance</a:t>
            </a:r>
            <a:r>
              <a:rPr lang="en-US" dirty="0" smtClean="0"/>
              <a:t>: A partnership in which two or more companies are </a:t>
            </a:r>
            <a:r>
              <a:rPr lang="en-US" b="1" dirty="0" smtClean="0"/>
              <a:t>joining</a:t>
            </a:r>
            <a:r>
              <a:rPr lang="en-US" dirty="0" smtClean="0"/>
              <a:t> to undertake a </a:t>
            </a:r>
            <a:r>
              <a:rPr lang="en-US" b="1" dirty="0" smtClean="0"/>
              <a:t>major project </a:t>
            </a:r>
            <a:r>
              <a:rPr lang="en-US" dirty="0" smtClean="0"/>
              <a:t>(enter into new markets)</a:t>
            </a:r>
          </a:p>
          <a:p>
            <a:pPr marL="0" indent="0">
              <a:buNone/>
            </a:pPr>
            <a:r>
              <a:rPr lang="en-US" dirty="0" smtClean="0"/>
              <a:t>4. Organization </a:t>
            </a:r>
            <a:r>
              <a:rPr lang="en-US" b="1" dirty="0" smtClean="0"/>
              <a:t>design and flexibility</a:t>
            </a:r>
            <a:r>
              <a:rPr lang="en-US" dirty="0" smtClean="0"/>
              <a:t>: few standard operating procedures </a:t>
            </a:r>
          </a:p>
          <a:p>
            <a:pPr marL="0" indent="0">
              <a:buNone/>
            </a:pPr>
            <a:r>
              <a:rPr lang="en-US" dirty="0" smtClean="0"/>
              <a:t>5. </a:t>
            </a:r>
            <a:r>
              <a:rPr lang="en-US" b="1" dirty="0" smtClean="0"/>
              <a:t>Direct influence</a:t>
            </a:r>
            <a:r>
              <a:rPr lang="en-US" dirty="0" smtClean="0"/>
              <a:t>: </a:t>
            </a:r>
            <a:r>
              <a:rPr lang="en-US" b="1" dirty="0" smtClean="0"/>
              <a:t>long-term contract with suppliers, finding new customers, lobbying and bargaining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789182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Models of organizational effectiveness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Systems resource approach: organization can acquire the resources it needs (</a:t>
            </a:r>
            <a:r>
              <a:rPr lang="en-US" b="1" dirty="0" smtClean="0"/>
              <a:t>inputs</a:t>
            </a:r>
            <a:r>
              <a:rPr lang="en-US" dirty="0" smtClean="0"/>
              <a:t>)</a:t>
            </a:r>
          </a:p>
          <a:p>
            <a:r>
              <a:rPr lang="en-US" dirty="0" smtClean="0"/>
              <a:t>Internal process approach: internal mechanisms, efficient operations, managing resources properly (</a:t>
            </a:r>
            <a:r>
              <a:rPr lang="en-US" b="1" dirty="0" smtClean="0"/>
              <a:t>transformation processes</a:t>
            </a:r>
            <a:r>
              <a:rPr lang="en-US" dirty="0" smtClean="0"/>
              <a:t>)</a:t>
            </a:r>
          </a:p>
          <a:p>
            <a:r>
              <a:rPr lang="en-US" dirty="0" smtClean="0"/>
              <a:t>Goal approach: the degree to which an organization reaches its goals (</a:t>
            </a:r>
            <a:r>
              <a:rPr lang="en-US" b="1" dirty="0" smtClean="0"/>
              <a:t>outputs</a:t>
            </a:r>
            <a:r>
              <a:rPr lang="en-US" dirty="0" smtClean="0"/>
              <a:t>)</a:t>
            </a:r>
          </a:p>
          <a:p>
            <a:r>
              <a:rPr lang="en-US" dirty="0" smtClean="0"/>
              <a:t>Strategic constituencies approach: satisfying the strategic constituents in the environment (</a:t>
            </a:r>
            <a:r>
              <a:rPr lang="en-US" b="1" dirty="0" smtClean="0"/>
              <a:t>feedback</a:t>
            </a:r>
            <a:r>
              <a:rPr lang="en-US" dirty="0" smtClean="0"/>
              <a:t>)</a:t>
            </a:r>
          </a:p>
          <a:p>
            <a:r>
              <a:rPr lang="en-US" b="1" dirty="0" smtClean="0"/>
              <a:t>Integrated perspective </a:t>
            </a:r>
            <a:r>
              <a:rPr lang="en-US" dirty="0" smtClean="0"/>
              <a:t>(unifying model): inputs+ transformation processes+ outputs+ feedback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6788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first individual assignment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Choose a company (any fields)</a:t>
            </a:r>
          </a:p>
          <a:p>
            <a:r>
              <a:rPr lang="en-US" dirty="0" smtClean="0"/>
              <a:t>Analyze the effects of environment on the company based on the following three ways:  </a:t>
            </a:r>
          </a:p>
          <a:p>
            <a:pPr>
              <a:buFontTx/>
              <a:buChar char="-"/>
            </a:pPr>
            <a:r>
              <a:rPr lang="en-US" dirty="0" smtClean="0"/>
              <a:t>Level of uncertainty (evaluate the company’s environment by looking at its complexity and change dimensions)  </a:t>
            </a:r>
          </a:p>
          <a:p>
            <a:pPr>
              <a:buFontTx/>
              <a:buChar char="-"/>
            </a:pPr>
            <a:r>
              <a:rPr lang="en-US" dirty="0" smtClean="0"/>
              <a:t>Competitive forces (analyze the industry in which the company operates according to the 5 forces)</a:t>
            </a:r>
          </a:p>
          <a:p>
            <a:pPr>
              <a:buFontTx/>
              <a:buChar char="-"/>
            </a:pPr>
            <a:r>
              <a:rPr lang="en-US" dirty="0" smtClean="0"/>
              <a:t>Environmental turbulence (is it a turbulent market? Why?)</a:t>
            </a:r>
          </a:p>
          <a:p>
            <a:r>
              <a:rPr lang="en-US" dirty="0" smtClean="0"/>
              <a:t>What have been the organization’s actions to adapt to the environmental factors? (name and explain some strategies used by the company) </a:t>
            </a:r>
          </a:p>
          <a:p>
            <a:r>
              <a:rPr lang="en-US" dirty="0" smtClean="0"/>
              <a:t>Min 3 </a:t>
            </a:r>
            <a:r>
              <a:rPr lang="en-US" dirty="0"/>
              <a:t>pages </a:t>
            </a:r>
            <a:endParaRPr lang="en-US" dirty="0" smtClean="0"/>
          </a:p>
          <a:p>
            <a:r>
              <a:rPr lang="en-US" dirty="0" smtClean="0"/>
              <a:t>Submission deadline: Sep </a:t>
            </a:r>
            <a:r>
              <a:rPr lang="en-US" dirty="0" smtClean="0"/>
              <a:t>14</a:t>
            </a:r>
            <a:r>
              <a:rPr lang="en-US" baseline="30000" dirty="0" smtClean="0"/>
              <a:t>th</a:t>
            </a:r>
            <a:r>
              <a:rPr lang="en-US" dirty="0" smtClean="0"/>
              <a:t>,2019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46953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548</TotalTime>
  <Words>1371</Words>
  <Application>Microsoft Office PowerPoint</Application>
  <PresentationFormat>Widescreen</PresentationFormat>
  <Paragraphs>148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The environment and culture of organizations</vt:lpstr>
      <vt:lpstr>The organization’s environments</vt:lpstr>
      <vt:lpstr>The Organization and Its Environments </vt:lpstr>
      <vt:lpstr>The external environment </vt:lpstr>
      <vt:lpstr>Continued…</vt:lpstr>
      <vt:lpstr>Continued…</vt:lpstr>
      <vt:lpstr>Continued…</vt:lpstr>
      <vt:lpstr>Task environment </vt:lpstr>
      <vt:lpstr>Continued…</vt:lpstr>
      <vt:lpstr>Continued…</vt:lpstr>
      <vt:lpstr>Continued…</vt:lpstr>
      <vt:lpstr>The internal environment </vt:lpstr>
      <vt:lpstr>Continued…</vt:lpstr>
      <vt:lpstr>Continued…</vt:lpstr>
      <vt:lpstr>Effects of environments on organizations  </vt:lpstr>
      <vt:lpstr>Continued…</vt:lpstr>
      <vt:lpstr>Continued…</vt:lpstr>
      <vt:lpstr>Continued…</vt:lpstr>
      <vt:lpstr>Continued…</vt:lpstr>
      <vt:lpstr>Models of organizational effectiveness</vt:lpstr>
      <vt:lpstr>The first individual assignment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environment and culture of organizations</dc:title>
  <dc:creator>pouyan Es</dc:creator>
  <cp:lastModifiedBy>Pouyan Esmaeil Zadeh</cp:lastModifiedBy>
  <cp:revision>301</cp:revision>
  <dcterms:created xsi:type="dcterms:W3CDTF">2014-01-19T15:38:30Z</dcterms:created>
  <dcterms:modified xsi:type="dcterms:W3CDTF">2019-09-05T14:56:08Z</dcterms:modified>
</cp:coreProperties>
</file>